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Open Sans" panose="020B0604020202020204" charset="0"/>
      <p:regular r:id="rId35"/>
      <p:bold r:id="rId36"/>
      <p:italic r:id="rId37"/>
      <p:boldItalic r:id="rId38"/>
    </p:embeddedFont>
    <p:embeddedFont>
      <p:font typeface="Roboto Slab" panose="020B0604020202020204" charset="0"/>
      <p:regular r:id="rId39"/>
      <p:bold r:id="rId40"/>
    </p:embeddedFont>
    <p:embeddedFont>
      <p:font typeface="Roboto Slab Regular" panose="020B0604020202020204" charset="0"/>
      <p:regular r:id="rId41"/>
      <p:bold r:id="rId42"/>
    </p:embeddedFont>
    <p:embeddedFont>
      <p:font typeface="Source Sans Pro" panose="020B0503030403020204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02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torialspoint.com/software_testing_dictionary/functional_decomposition.htm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3a99626b5_1_1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3a99626b5_1_1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Modeste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4e52f0a31_2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4e52f0a31_2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4e52f0a31_2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4e52f0a31_2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4e52f0a31_4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4e52f0a31_4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2f263bb0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2f263bb0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Nik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2f263bb0d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72f263bb0d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Maggie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2f263bb0d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2f263bb0d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Akira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2f263bb0d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72f263bb0d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Maggie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4e52f0a31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74e52f0a31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2f263bb0d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2f263bb0d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Nik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72f263bb0d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72f263bb0d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Akira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2f263bb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2f263bb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Modeste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8450c2b86a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8450c2b86a_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Akira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8450c2b86a_1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8450c2b86a_1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74e52f0a31_2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74e52f0a31_2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Akira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2f263bb0d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72f263bb0d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Akira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72f263bb0d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72f263bb0d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Nik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74e52f0a31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74e52f0a31_2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Modeste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74e52f0a31_2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74e52f0a31_2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Modeste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72f263bb0d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72f263bb0d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Nik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74e52f0a31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74e52f0a31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2f263bb0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2f263bb0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Akira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4e52f0a31_4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4e52f0a31_4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Akira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2f263bb0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2f263bb0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Modeste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2f263bb0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2f263bb0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Modeste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2f263bb0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2f263bb0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Akira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4e52f0a31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4e52f0a31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Maggie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2f263bb0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2f263bb0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Maggie, referenced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https://www.tutorialspoint.com/software_testing_dictionary/functional_decomposition.htm</a:t>
            </a:r>
            <a:r>
              <a:rPr lang="en"/>
              <a:t> and sddec19-14’s presentation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700185" y="1991850"/>
            <a:ext cx="5807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337531" y="4630074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790243" y="4182401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893253" y="3333348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771302" y="4923775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386266" y="508134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79460" y="2703980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261540" y="643097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507235" y="1080863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314019" y="3625322"/>
            <a:ext cx="144300" cy="144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882858" y="4186761"/>
            <a:ext cx="144300" cy="144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58313" y="1596559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1396483" y="226428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617492" y="2000594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3425273" y="387880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8014029" y="4567546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te pattern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/>
          <p:nvPr/>
        </p:nvSpPr>
        <p:spPr>
          <a:xfrm>
            <a:off x="-26550" y="-14850"/>
            <a:ext cx="9197100" cy="51732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1546025" y="1754794"/>
            <a:ext cx="583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1546025" y="3011511"/>
            <a:ext cx="583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4"/>
          <p:cNvPicPr preferRelativeResize="0"/>
          <p:nvPr/>
        </p:nvPicPr>
        <p:blipFill rotWithShape="1">
          <a:blip r:embed="rId2">
            <a:alphaModFix/>
          </a:blip>
          <a:srcRect l="19" r="19"/>
          <a:stretch/>
        </p:blipFill>
        <p:spPr>
          <a:xfrm rot="10800000" flipH="1">
            <a:off x="5952" y="0"/>
            <a:ext cx="91406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1215300" y="1723650"/>
            <a:ext cx="67134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600"/>
              <a:buChar char="◎"/>
              <a:defRPr sz="3600" i="1"/>
            </a:lvl1pPr>
            <a:lvl2pPr marL="914400" lvl="1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  <a:defRPr sz="3600" i="1"/>
            </a:lvl2pPr>
            <a:lvl3pPr marL="1371600" lvl="2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◉"/>
              <a:defRPr sz="3600" i="1"/>
            </a:lvl3pPr>
            <a:lvl4pPr marL="1828800" lvl="3" indent="-45720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 i="1"/>
            </a:lvl4pPr>
            <a:lvl5pPr marL="2286000" lvl="4" indent="-4572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 i="1"/>
            </a:lvl5pPr>
            <a:lvl6pPr marL="2743200" lvl="5" indent="-457200" algn="ctr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 i="1"/>
            </a:lvl6pPr>
            <a:lvl7pPr marL="3200400" lvl="6" indent="-45720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 i="1"/>
            </a:lvl7pPr>
            <a:lvl8pPr marL="3657600" lvl="7" indent="-4572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 i="1"/>
            </a:lvl8pPr>
            <a:lvl9pPr marL="4114800" lvl="8" indent="-45720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 i="1"/>
            </a:lvl9pPr>
          </a:lstStyle>
          <a:p>
            <a:endParaRPr/>
          </a:p>
        </p:txBody>
      </p:sp>
      <p:grpSp>
        <p:nvGrpSpPr>
          <p:cNvPr id="33" name="Google Shape;33;p4"/>
          <p:cNvGrpSpPr/>
          <p:nvPr/>
        </p:nvGrpSpPr>
        <p:grpSpPr>
          <a:xfrm>
            <a:off x="3839646" y="782918"/>
            <a:ext cx="1464573" cy="842707"/>
            <a:chOff x="3593400" y="1729675"/>
            <a:chExt cx="1957200" cy="1123610"/>
          </a:xfrm>
        </p:grpSpPr>
        <p:sp>
          <p:nvSpPr>
            <p:cNvPr id="34" name="Google Shape;34;p4"/>
            <p:cNvSpPr txBox="1"/>
            <p:nvPr/>
          </p:nvSpPr>
          <p:spPr>
            <a:xfrm>
              <a:off x="3593400" y="1729675"/>
              <a:ext cx="1957200" cy="8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 b="1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  <a:endParaRPr sz="60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4025400" y="1760085"/>
              <a:ext cx="1093200" cy="1093200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4190700" y="1925385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7" name="Google Shape;37;p4"/>
          <p:cNvCxnSpPr>
            <a:endCxn id="35" idx="1"/>
          </p:cNvCxnSpPr>
          <p:nvPr/>
        </p:nvCxnSpPr>
        <p:spPr>
          <a:xfrm>
            <a:off x="3750511" y="390297"/>
            <a:ext cx="532200" cy="5355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 rot="10800000">
            <a:off x="4362902" y="436125"/>
            <a:ext cx="209100" cy="369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 rot="10800000" flipH="1">
            <a:off x="4704510" y="351930"/>
            <a:ext cx="347100" cy="47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Google Shape;40;p4"/>
          <p:cNvSpPr txBox="1">
            <a:spLocks noGrp="1"/>
          </p:cNvSpPr>
          <p:nvPr>
            <p:ph type="sldNum" idx="12"/>
          </p:nvPr>
        </p:nvSpPr>
        <p:spPr>
          <a:xfrm>
            <a:off x="-87" y="4749844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786137" y="1200150"/>
            <a:ext cx="36753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4682659" y="1200150"/>
            <a:ext cx="36753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786150" y="1200150"/>
            <a:ext cx="2419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2"/>
          </p:nvPr>
        </p:nvSpPr>
        <p:spPr>
          <a:xfrm>
            <a:off x="3329992" y="1200150"/>
            <a:ext cx="2419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3"/>
          </p:nvPr>
        </p:nvSpPr>
        <p:spPr>
          <a:xfrm>
            <a:off x="5873834" y="1200150"/>
            <a:ext cx="2419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57200" y="4055343"/>
            <a:ext cx="8229600" cy="3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-92" y="4749844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Source Sans Pro"/>
              <a:buChar char="◎"/>
              <a:defRPr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9" name="Google Shape;9;p1"/>
          <p:cNvSpPr txBox="1"/>
          <p:nvPr/>
        </p:nvSpPr>
        <p:spPr>
          <a:xfrm>
            <a:off x="6985800" y="4772800"/>
            <a:ext cx="21582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SnapCrack - Sdmay20-18</a:t>
            </a:r>
            <a:endParaRPr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PwVpdVe0L8M?feature=oembed" TargetMode="Externa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ctrTitle"/>
          </p:nvPr>
        </p:nvSpPr>
        <p:spPr>
          <a:xfrm>
            <a:off x="218400" y="1033800"/>
            <a:ext cx="8721600" cy="162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Development of Image Analysis Algorithms for Crack Detection Using a Smartphone Mounted in a Car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(SnapCrack)</a:t>
            </a:r>
            <a:endParaRPr sz="2400"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1"/>
          </p:nvPr>
        </p:nvSpPr>
        <p:spPr>
          <a:xfrm>
            <a:off x="218400" y="2431500"/>
            <a:ext cx="8721600" cy="16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Roboto Slab Regular"/>
                <a:ea typeface="Roboto Slab Regular"/>
                <a:cs typeface="Roboto Slab Regular"/>
                <a:sym typeface="Roboto Slab Regular"/>
              </a:rPr>
              <a:t>By: Akira DeMoss, Maggie Dalton, Modeste Kenne, Nik Thota</a:t>
            </a:r>
            <a:endParaRPr sz="1400"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Roboto Slab Regular"/>
                <a:ea typeface="Roboto Slab Regular"/>
                <a:cs typeface="Roboto Slab Regular"/>
                <a:sym typeface="Roboto Slab Regular"/>
              </a:rPr>
              <a:t>Advisor: Halil Ceylan</a:t>
            </a:r>
            <a:endParaRPr sz="1400"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Roboto Slab Regular"/>
                <a:ea typeface="Roboto Slab Regular"/>
                <a:cs typeface="Roboto Slab Regular"/>
                <a:sym typeface="Roboto Slab Regular"/>
              </a:rPr>
              <a:t>Client: Bo Yang</a:t>
            </a:r>
            <a:endParaRPr sz="1400"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Roboto Slab Regular"/>
                <a:ea typeface="Roboto Slab Regular"/>
                <a:cs typeface="Roboto Slab Regular"/>
                <a:sym typeface="Roboto Slab Regular"/>
              </a:rPr>
              <a:t>Team Name: sdmay20-18</a:t>
            </a:r>
            <a:endParaRPr sz="1400"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Roboto Slab Regular"/>
                <a:ea typeface="Roboto Slab Regular"/>
                <a:cs typeface="Roboto Slab Regular"/>
                <a:sym typeface="Roboto Slab Regular"/>
              </a:rPr>
              <a:t>Website: http://sdmay20-18.sd.ece.iastate.edu/</a:t>
            </a:r>
            <a:endParaRPr sz="1400"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400"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Resources/Cost Estimate</a:t>
            </a:r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1"/>
          </p:nvPr>
        </p:nvSpPr>
        <p:spPr>
          <a:xfrm>
            <a:off x="786150" y="784950"/>
            <a:ext cx="7571700" cy="35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dirty="0">
                <a:solidFill>
                  <a:srgbClr val="000000"/>
                </a:solidFill>
              </a:rPr>
              <a:t>Android Device → API 27+ ~ </a:t>
            </a:r>
            <a:r>
              <a:rPr lang="en-US" dirty="0">
                <a:solidFill>
                  <a:srgbClr val="000000"/>
                </a:solidFill>
              </a:rPr>
              <a:t>Google Pixel 4 XL $600</a:t>
            </a:r>
          </a:p>
          <a:p>
            <a:pPr marL="457200" lvl="0" indent="-38100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dirty="0">
                <a:solidFill>
                  <a:srgbClr val="000000"/>
                </a:solidFill>
              </a:rPr>
              <a:t>3</a:t>
            </a:r>
            <a:r>
              <a:rPr lang="en-US" baseline="30000" dirty="0">
                <a:solidFill>
                  <a:srgbClr val="000000"/>
                </a:solidFill>
              </a:rPr>
              <a:t>rd</a:t>
            </a:r>
            <a:r>
              <a:rPr lang="en-US" dirty="0">
                <a:solidFill>
                  <a:srgbClr val="000000"/>
                </a:solidFill>
              </a:rPr>
              <a:t> Party Phone Mount ~ $20 - $25</a:t>
            </a:r>
            <a:endParaRPr dirty="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dirty="0">
                <a:solidFill>
                  <a:srgbClr val="000000"/>
                </a:solidFill>
              </a:rPr>
              <a:t>Computer with Node.js and MySQL installed</a:t>
            </a:r>
            <a:endParaRPr dirty="0">
              <a:solidFill>
                <a:srgbClr val="000000"/>
              </a:solidFill>
            </a:endParaRPr>
          </a:p>
          <a:p>
            <a:pPr marL="914400" lvl="1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en" dirty="0">
                <a:solidFill>
                  <a:srgbClr val="000000"/>
                </a:solidFill>
              </a:rPr>
              <a:t>Images stored on filesystem</a:t>
            </a:r>
            <a:endParaRPr dirty="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dirty="0">
                <a:solidFill>
                  <a:srgbClr val="000000"/>
                </a:solidFill>
              </a:rPr>
              <a:t>Web Browser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Milestones &amp; Schedule</a:t>
            </a:r>
            <a:endParaRPr/>
          </a:p>
        </p:txBody>
      </p:sp>
      <p:pic>
        <p:nvPicPr>
          <p:cNvPr id="137" name="Google Shape;13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480250" cy="3908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3"/>
          <p:cNvPicPr preferRelativeResize="0"/>
          <p:nvPr/>
        </p:nvPicPr>
        <p:blipFill rotWithShape="1">
          <a:blip r:embed="rId4">
            <a:alphaModFix/>
          </a:blip>
          <a:srcRect t="41273" b="29575"/>
          <a:stretch/>
        </p:blipFill>
        <p:spPr>
          <a:xfrm>
            <a:off x="22438" y="3908950"/>
            <a:ext cx="7524424" cy="111577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3"/>
          <p:cNvSpPr txBox="1"/>
          <p:nvPr/>
        </p:nvSpPr>
        <p:spPr>
          <a:xfrm rot="-5400000">
            <a:off x="8214825" y="3053850"/>
            <a:ext cx="2315400" cy="12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Snapcrack - Sdmay20-18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0" name="Google Shape;140;p23"/>
          <p:cNvSpPr/>
          <p:nvPr/>
        </p:nvSpPr>
        <p:spPr>
          <a:xfrm>
            <a:off x="7546850" y="4846950"/>
            <a:ext cx="1534800" cy="247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3"/>
          <p:cNvSpPr/>
          <p:nvPr/>
        </p:nvSpPr>
        <p:spPr>
          <a:xfrm>
            <a:off x="6895575" y="5024725"/>
            <a:ext cx="1534800" cy="69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4"/>
          <p:cNvPicPr preferRelativeResize="0"/>
          <p:nvPr/>
        </p:nvPicPr>
        <p:blipFill rotWithShape="1">
          <a:blip r:embed="rId3">
            <a:alphaModFix/>
          </a:blip>
          <a:srcRect b="18745"/>
          <a:stretch/>
        </p:blipFill>
        <p:spPr>
          <a:xfrm>
            <a:off x="0" y="0"/>
            <a:ext cx="7179626" cy="3160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4"/>
          <p:cNvPicPr preferRelativeResize="0"/>
          <p:nvPr/>
        </p:nvPicPr>
        <p:blipFill rotWithShape="1">
          <a:blip r:embed="rId4">
            <a:alphaModFix/>
          </a:blip>
          <a:srcRect t="32998"/>
          <a:stretch/>
        </p:blipFill>
        <p:spPr>
          <a:xfrm>
            <a:off x="0" y="3181625"/>
            <a:ext cx="7179625" cy="191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4"/>
          <p:cNvSpPr txBox="1"/>
          <p:nvPr/>
        </p:nvSpPr>
        <p:spPr>
          <a:xfrm rot="-5400000">
            <a:off x="8214825" y="3053850"/>
            <a:ext cx="2315400" cy="12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Snapcrack - Sdmay20-18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9" name="Google Shape;149;p24"/>
          <p:cNvSpPr/>
          <p:nvPr/>
        </p:nvSpPr>
        <p:spPr>
          <a:xfrm>
            <a:off x="7179625" y="4846950"/>
            <a:ext cx="1902000" cy="247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Design / Modules Design</a:t>
            </a:r>
            <a:endParaRPr/>
          </a:p>
        </p:txBody>
      </p:sp>
      <p:pic>
        <p:nvPicPr>
          <p:cNvPr id="155" name="Google Shape;15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5450" y="1010720"/>
            <a:ext cx="7322186" cy="3827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 - Platforms &amp; Technologies</a:t>
            </a:r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body" idx="1"/>
          </p:nvPr>
        </p:nvSpPr>
        <p:spPr>
          <a:xfrm>
            <a:off x="4572012" y="1185450"/>
            <a:ext cx="36753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>
                <a:solidFill>
                  <a:srgbClr val="000000"/>
                </a:solidFill>
              </a:rPr>
              <a:t>Android</a:t>
            </a:r>
            <a:endParaRPr>
              <a:solidFill>
                <a:srgbClr val="000000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n">
                <a:solidFill>
                  <a:srgbClr val="000000"/>
                </a:solidFill>
              </a:rPr>
              <a:t>TensorFlow Lite</a:t>
            </a:r>
            <a:endParaRPr>
              <a:solidFill>
                <a:srgbClr val="000000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n">
                <a:solidFill>
                  <a:srgbClr val="000000"/>
                </a:solidFill>
              </a:rPr>
              <a:t>Volley</a:t>
            </a:r>
            <a:endParaRPr>
              <a:solidFill>
                <a:srgbClr val="000000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n">
                <a:solidFill>
                  <a:srgbClr val="000000"/>
                </a:solidFill>
              </a:rPr>
              <a:t>Java/Kotlin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>
                <a:solidFill>
                  <a:srgbClr val="000000"/>
                </a:solidFill>
              </a:rPr>
              <a:t>Web Portal</a:t>
            </a:r>
            <a:endParaRPr>
              <a:solidFill>
                <a:srgbClr val="000000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n">
                <a:solidFill>
                  <a:srgbClr val="000000"/>
                </a:solidFill>
              </a:rPr>
              <a:t>React</a:t>
            </a:r>
            <a:endParaRPr>
              <a:solidFill>
                <a:srgbClr val="000000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n">
                <a:solidFill>
                  <a:srgbClr val="000000"/>
                </a:solidFill>
              </a:rPr>
              <a:t>JavaScript/HTML/CSS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62" name="Google Shape;162;p26"/>
          <p:cNvSpPr txBox="1">
            <a:spLocks noGrp="1"/>
          </p:cNvSpPr>
          <p:nvPr>
            <p:ph type="body" idx="2"/>
          </p:nvPr>
        </p:nvSpPr>
        <p:spPr>
          <a:xfrm>
            <a:off x="896709" y="1185450"/>
            <a:ext cx="36753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>
                <a:solidFill>
                  <a:srgbClr val="000000"/>
                </a:solidFill>
              </a:rPr>
              <a:t>Back-End</a:t>
            </a:r>
            <a:endParaRPr>
              <a:solidFill>
                <a:srgbClr val="000000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n">
                <a:solidFill>
                  <a:srgbClr val="000000"/>
                </a:solidFill>
              </a:rPr>
              <a:t>Ubuntu VM</a:t>
            </a:r>
            <a:endParaRPr>
              <a:solidFill>
                <a:srgbClr val="000000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n">
                <a:solidFill>
                  <a:srgbClr val="000000"/>
                </a:solidFill>
              </a:rPr>
              <a:t>MySQL</a:t>
            </a:r>
            <a:endParaRPr>
              <a:solidFill>
                <a:srgbClr val="000000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n">
                <a:solidFill>
                  <a:srgbClr val="000000"/>
                </a:solidFill>
              </a:rPr>
              <a:t>Node.js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>
                <a:solidFill>
                  <a:srgbClr val="000000"/>
                </a:solidFill>
              </a:rPr>
              <a:t>Algorithm</a:t>
            </a:r>
            <a:endParaRPr>
              <a:solidFill>
                <a:srgbClr val="000000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n">
                <a:solidFill>
                  <a:srgbClr val="000000"/>
                </a:solidFill>
              </a:rPr>
              <a:t>TensorFlow</a:t>
            </a:r>
            <a:endParaRPr>
              <a:solidFill>
                <a:srgbClr val="000000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n">
                <a:solidFill>
                  <a:srgbClr val="000000"/>
                </a:solidFill>
              </a:rPr>
              <a:t>OpenCV</a:t>
            </a:r>
            <a:endParaRPr>
              <a:solidFill>
                <a:srgbClr val="000000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n">
                <a:solidFill>
                  <a:srgbClr val="000000"/>
                </a:solidFill>
              </a:rPr>
              <a:t>CUDA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 Detail -&gt; Algorithm</a:t>
            </a:r>
            <a:endParaRPr/>
          </a:p>
        </p:txBody>
      </p:sp>
      <p:sp>
        <p:nvSpPr>
          <p:cNvPr id="168" name="Google Shape;168;p27"/>
          <p:cNvSpPr txBox="1"/>
          <p:nvPr/>
        </p:nvSpPr>
        <p:spPr>
          <a:xfrm>
            <a:off x="188000" y="987925"/>
            <a:ext cx="3201000" cy="44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5976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Standard convolution both filters and combines inputs into a new set outputs in one step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5976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marR="5976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Depthwise Separable Convolution (DSC) splits this into two layers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marR="5976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Filtering layer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marR="5976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Combining layer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5976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marR="5976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SSD Mobilenet leverages the DSC module for feature extraction and the base architecture of the Single Shot Detector to achieve fast real-time detection on mobile devices.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27"/>
          <p:cNvPicPr preferRelativeResize="0"/>
          <p:nvPr/>
        </p:nvPicPr>
        <p:blipFill rotWithShape="1">
          <a:blip r:embed="rId3">
            <a:alphaModFix/>
          </a:blip>
          <a:srcRect t="882" r="3128"/>
          <a:stretch/>
        </p:blipFill>
        <p:spPr>
          <a:xfrm>
            <a:off x="3214700" y="1697537"/>
            <a:ext cx="5652600" cy="281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7"/>
          <p:cNvSpPr txBox="1"/>
          <p:nvPr/>
        </p:nvSpPr>
        <p:spPr>
          <a:xfrm>
            <a:off x="3389000" y="1212200"/>
            <a:ext cx="56052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Convolutional Neural Network Architecture: SSD Mobilenet</a:t>
            </a:r>
            <a:endParaRPr sz="1800" b="1">
              <a:solidFill>
                <a:srgbClr val="4242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 Detail -&gt; Android Application</a:t>
            </a:r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>
                <a:solidFill>
                  <a:srgbClr val="000000"/>
                </a:solidFill>
              </a:rPr>
              <a:t>TensorFlow Lite</a:t>
            </a:r>
            <a:endParaRPr>
              <a:solidFill>
                <a:srgbClr val="000000"/>
              </a:solidFill>
            </a:endParaRPr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en">
                <a:solidFill>
                  <a:srgbClr val="000000"/>
                </a:solidFill>
              </a:rPr>
              <a:t>Allows on-device inferencing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>
                <a:solidFill>
                  <a:srgbClr val="000000"/>
                </a:solidFill>
              </a:rPr>
              <a:t>Android CameraX Library</a:t>
            </a:r>
            <a:endParaRPr>
              <a:solidFill>
                <a:srgbClr val="000000"/>
              </a:solidFill>
            </a:endParaRPr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en">
                <a:solidFill>
                  <a:srgbClr val="000000"/>
                </a:solidFill>
              </a:rPr>
              <a:t>Greater support for ML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>
                <a:solidFill>
                  <a:srgbClr val="000000"/>
                </a:solidFill>
              </a:rPr>
              <a:t>Volley Library</a:t>
            </a:r>
            <a:endParaRPr>
              <a:solidFill>
                <a:srgbClr val="000000"/>
              </a:solidFill>
            </a:endParaRPr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en">
                <a:solidFill>
                  <a:srgbClr val="000000"/>
                </a:solidFill>
              </a:rPr>
              <a:t>Easier &amp; Faster HTTP Requests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 Detail -&gt; Backend/Web Portal</a:t>
            </a:r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body" idx="1"/>
          </p:nvPr>
        </p:nvSpPr>
        <p:spPr>
          <a:xfrm>
            <a:off x="130700" y="1919925"/>
            <a:ext cx="3671400" cy="210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Node.js Server</a:t>
            </a:r>
            <a:endParaRPr sz="140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400">
                <a:solidFill>
                  <a:srgbClr val="000000"/>
                </a:solidFill>
              </a:rPr>
              <a:t>Non-blocking</a:t>
            </a:r>
            <a:endParaRPr sz="140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400">
                <a:solidFill>
                  <a:srgbClr val="000000"/>
                </a:solidFill>
              </a:rPr>
              <a:t>Fast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MySQL Database</a:t>
            </a:r>
            <a:endParaRPr sz="140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400">
                <a:solidFill>
                  <a:srgbClr val="000000"/>
                </a:solidFill>
              </a:rPr>
              <a:t>Easy to use and install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React</a:t>
            </a:r>
            <a:endParaRPr sz="140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400">
                <a:solidFill>
                  <a:srgbClr val="000000"/>
                </a:solidFill>
              </a:rPr>
              <a:t>Easier, more professional UI</a:t>
            </a:r>
            <a:endParaRPr sz="1400">
              <a:solidFill>
                <a:srgbClr val="000000"/>
              </a:solidFill>
            </a:endParaRPr>
          </a:p>
        </p:txBody>
      </p:sp>
      <p:pic>
        <p:nvPicPr>
          <p:cNvPr id="183" name="Google Shape;183;p29"/>
          <p:cNvPicPr preferRelativeResize="0"/>
          <p:nvPr/>
        </p:nvPicPr>
        <p:blipFill rotWithShape="1">
          <a:blip r:embed="rId3">
            <a:alphaModFix/>
          </a:blip>
          <a:srcRect l="4415"/>
          <a:stretch/>
        </p:blipFill>
        <p:spPr>
          <a:xfrm>
            <a:off x="3182550" y="1640638"/>
            <a:ext cx="5961451" cy="258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/>
          <p:nvPr/>
        </p:nvSpPr>
        <p:spPr>
          <a:xfrm>
            <a:off x="4677250" y="2856675"/>
            <a:ext cx="4369200" cy="20805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0"/>
          <p:cNvSpPr/>
          <p:nvPr/>
        </p:nvSpPr>
        <p:spPr>
          <a:xfrm>
            <a:off x="466250" y="1010725"/>
            <a:ext cx="4105800" cy="21324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Interface Design</a:t>
            </a:r>
            <a:endParaRPr/>
          </a:p>
        </p:txBody>
      </p:sp>
      <p:pic>
        <p:nvPicPr>
          <p:cNvPr id="191" name="Google Shape;19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4100" y="2960974"/>
            <a:ext cx="3855502" cy="18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0"/>
          <p:cNvSpPr txBox="1"/>
          <p:nvPr/>
        </p:nvSpPr>
        <p:spPr>
          <a:xfrm>
            <a:off x="5358125" y="1665150"/>
            <a:ext cx="27087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Sleek and Simple Design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3" name="Google Shape;193;p30"/>
          <p:cNvSpPr txBox="1"/>
          <p:nvPr/>
        </p:nvSpPr>
        <p:spPr>
          <a:xfrm>
            <a:off x="1139700" y="3515350"/>
            <a:ext cx="2975100" cy="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94" name="Google Shape;19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087" y="1317475"/>
            <a:ext cx="3660123" cy="151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>
            <a:spLocks noGrp="1"/>
          </p:cNvSpPr>
          <p:nvPr>
            <p:ph type="title"/>
          </p:nvPr>
        </p:nvSpPr>
        <p:spPr>
          <a:xfrm>
            <a:off x="158200" y="3036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We Tested</a:t>
            </a:r>
            <a:endParaRPr/>
          </a:p>
        </p:txBody>
      </p:sp>
      <p:sp>
        <p:nvSpPr>
          <p:cNvPr id="200" name="Google Shape;200;p31"/>
          <p:cNvSpPr txBox="1"/>
          <p:nvPr/>
        </p:nvSpPr>
        <p:spPr>
          <a:xfrm>
            <a:off x="158200" y="1110275"/>
            <a:ext cx="62100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Datasets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Training data: 1405 images, 3055 labels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Testing data: 350 images, 756 labels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Mean Average Precision (mAP) Performance Benchmark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Intersection over Union (IoU) = Area of intersection / Area of union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True positive (TP): IoU &gt; 0.5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False positive (FP) IoU &lt;= 0.5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Precision = TP / (TP + FP)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Mean Average Precision (mAP) =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1" name="Google Shape;20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8375" y="4202300"/>
            <a:ext cx="2336449" cy="65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0400" y="1752013"/>
            <a:ext cx="2809975" cy="215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Need/Goal</a:t>
            </a:r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Problem</a:t>
            </a:r>
            <a:r>
              <a:rPr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The detection and classification of cracks and potholes found on roads currently require a manual measurement of the affected areas. Researchers have to exit their vehicles and enter the roadway, which is often </a:t>
            </a:r>
            <a:r>
              <a:rPr lang="en" sz="1200" i="1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dangerous</a:t>
            </a:r>
            <a:r>
              <a:rPr lang="en" sz="1200" i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and </a:t>
            </a:r>
            <a:r>
              <a:rPr lang="en" sz="1200" i="1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time</a:t>
            </a:r>
            <a:r>
              <a:rPr lang="en" sz="1200" i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consuming.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Project Goal:</a:t>
            </a:r>
            <a:r>
              <a:rPr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Remove the need for researchers to leave their vehicles to gather data. 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Methodology:</a:t>
            </a:r>
            <a:r>
              <a:rPr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Use a smartphone mounted in a vehicle to gather and classify data using machine learning algorithms.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>
            <a:spLocks noGrp="1"/>
          </p:cNvSpPr>
          <p:nvPr>
            <p:ph type="title"/>
          </p:nvPr>
        </p:nvSpPr>
        <p:spPr>
          <a:xfrm>
            <a:off x="158200" y="3036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</a:t>
            </a:r>
            <a:endParaRPr/>
          </a:p>
        </p:txBody>
      </p:sp>
      <p:sp>
        <p:nvSpPr>
          <p:cNvPr id="208" name="Google Shape;208;p32"/>
          <p:cNvSpPr txBox="1"/>
          <p:nvPr/>
        </p:nvSpPr>
        <p:spPr>
          <a:xfrm>
            <a:off x="158200" y="1110275"/>
            <a:ext cx="62100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9" name="Google Shape;20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475" y="1140400"/>
            <a:ext cx="3105400" cy="263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1470" y="714663"/>
            <a:ext cx="3388430" cy="19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2908C27-211D-4215-AF55-E317BB086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470" y="2978727"/>
            <a:ext cx="3410664" cy="170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SnapCrack Demo">
            <a:hlinkClick r:id="" action="ppaction://media"/>
            <a:extLst>
              <a:ext uri="{FF2B5EF4-FFF2-40B4-BE49-F238E27FC236}">
                <a16:creationId xmlns:a16="http://schemas.microsoft.com/office/drawing/2014/main" id="{7241BBDF-2984-4CA5-9F08-9809ADF5877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57350" y="387350"/>
            <a:ext cx="5829300" cy="436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 vs. Final Product</a:t>
            </a:r>
            <a:endParaRPr/>
          </a:p>
        </p:txBody>
      </p:sp>
      <p:sp>
        <p:nvSpPr>
          <p:cNvPr id="220" name="Google Shape;220;p34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Prototype</a:t>
            </a:r>
            <a:r>
              <a:rPr lang="en" sz="16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600"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Open Sans"/>
              <a:buChar char="●"/>
            </a:pPr>
            <a:r>
              <a:rPr lang="en" sz="17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Proof of concept for object detection</a:t>
            </a:r>
            <a:endParaRPr sz="17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Open Sans"/>
              <a:buChar char="●"/>
            </a:pPr>
            <a:r>
              <a:rPr lang="en" sz="17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Was able to make some detections when tested on videos from Iowa</a:t>
            </a:r>
            <a:endParaRPr sz="17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Open Sans"/>
              <a:buChar char="●"/>
            </a:pPr>
            <a:r>
              <a:rPr lang="en" sz="17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Pre-existing dataset contained extraneous and mislabeled data</a:t>
            </a:r>
            <a:endParaRPr sz="17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Final Product:</a:t>
            </a:r>
            <a:endParaRPr sz="1700"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●"/>
            </a:pPr>
            <a:r>
              <a:rPr lang="en" sz="17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Detect cracks in real-time using mobile-device powered object detection</a:t>
            </a:r>
            <a:endParaRPr sz="17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Open Sans"/>
              <a:buChar char="●"/>
            </a:pPr>
            <a:r>
              <a:rPr lang="en" sz="17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Send images to a server and store in database</a:t>
            </a:r>
            <a:endParaRPr sz="17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Open Sans"/>
              <a:buChar char="●"/>
            </a:pPr>
            <a:r>
              <a:rPr lang="en" sz="17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Visualize crack locations and modify labels through a web application</a:t>
            </a:r>
            <a:endParaRPr sz="17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5"/>
          <p:cNvSpPr/>
          <p:nvPr/>
        </p:nvSpPr>
        <p:spPr>
          <a:xfrm>
            <a:off x="1306400" y="1204100"/>
            <a:ext cx="950100" cy="816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reflection stA="12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00"/>
              </a:solidFill>
              <a:highlight>
                <a:srgbClr val="00FF00"/>
              </a:highlight>
            </a:endParaRPr>
          </a:p>
        </p:txBody>
      </p:sp>
      <p:sp>
        <p:nvSpPr>
          <p:cNvPr id="226" name="Google Shape;226;p35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Tradeoffs </a:t>
            </a:r>
            <a:endParaRPr/>
          </a:p>
        </p:txBody>
      </p:sp>
      <p:sp>
        <p:nvSpPr>
          <p:cNvPr id="227" name="Google Shape;227;p35"/>
          <p:cNvSpPr txBox="1">
            <a:spLocks noGrp="1"/>
          </p:cNvSpPr>
          <p:nvPr>
            <p:ph type="body" idx="1"/>
          </p:nvPr>
        </p:nvSpPr>
        <p:spPr>
          <a:xfrm>
            <a:off x="786150" y="1295850"/>
            <a:ext cx="7571700" cy="35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Char char="●"/>
            </a:pPr>
            <a:r>
              <a:rPr lang="en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Speed vs. Accuracy Tradeoff</a:t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4290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○"/>
            </a:pPr>
            <a:r>
              <a:rPr lang="en" sz="18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Pros</a:t>
            </a:r>
            <a:endParaRPr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■"/>
            </a:pPr>
            <a:r>
              <a:rPr lang="en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Faster detections</a:t>
            </a:r>
            <a:endParaRPr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■"/>
            </a:pPr>
            <a:r>
              <a:rPr lang="en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Real-time detection</a:t>
            </a:r>
            <a:endParaRPr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■"/>
            </a:pPr>
            <a:r>
              <a:rPr lang="en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Improved scalability</a:t>
            </a:r>
            <a:endParaRPr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■"/>
            </a:pPr>
            <a:r>
              <a:rPr lang="en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Improved usability</a:t>
            </a:r>
            <a:endParaRPr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■"/>
            </a:pPr>
            <a:r>
              <a:rPr lang="en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Positive developer experience</a:t>
            </a:r>
            <a:endParaRPr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4290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○"/>
            </a:pPr>
            <a:r>
              <a:rPr lang="en" sz="18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Cons</a:t>
            </a:r>
            <a:endParaRPr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■"/>
            </a:pPr>
            <a:r>
              <a:rPr lang="en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mAP could be higher</a:t>
            </a:r>
            <a:endParaRPr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endParaRPr/>
          </a:p>
          <a:p>
            <a:pPr marL="13716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9144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9144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 &amp; Lessons Learned</a:t>
            </a:r>
            <a:endParaRPr/>
          </a:p>
        </p:txBody>
      </p:sp>
      <p:sp>
        <p:nvSpPr>
          <p:cNvPr id="233" name="Google Shape;233;p36"/>
          <p:cNvSpPr txBox="1">
            <a:spLocks noGrp="1"/>
          </p:cNvSpPr>
          <p:nvPr>
            <p:ph type="body" idx="1"/>
          </p:nvPr>
        </p:nvSpPr>
        <p:spPr>
          <a:xfrm>
            <a:off x="786150" y="1133050"/>
            <a:ext cx="7571700" cy="35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"/>
              <a:buChar char="●"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Our project may prove to be useful to civil engineers wishing to survey road conditions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8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"/>
              <a:buChar char="●"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Trimmed features to stick to schedule and keep realistic expectations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556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"/>
              <a:buChar char="○"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Removed severity classification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"/>
              <a:buChar char="○"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Gave us more time to focus on more important functions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8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"/>
              <a:buChar char="●"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Our project came together well, however there is potential for improvement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7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Engineering Standards &amp; Design Practices</a:t>
            </a:r>
            <a:endParaRPr/>
          </a:p>
        </p:txBody>
      </p:sp>
      <p:sp>
        <p:nvSpPr>
          <p:cNvPr id="239" name="Google Shape;239;p37"/>
          <p:cNvSpPr txBox="1">
            <a:spLocks noGrp="1"/>
          </p:cNvSpPr>
          <p:nvPr>
            <p:ph type="body" idx="1"/>
          </p:nvPr>
        </p:nvSpPr>
        <p:spPr>
          <a:xfrm>
            <a:off x="786150" y="1241900"/>
            <a:ext cx="7571700" cy="35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Standardized Tooling and Technologies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Agreed on tools and technologies</a:t>
            </a:r>
            <a:endParaRPr sz="1800">
              <a:solidFill>
                <a:srgbClr val="000000"/>
              </a:solidFill>
            </a:endParaRPr>
          </a:p>
          <a:p>
            <a:pPr marL="91440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Standardized Coding Style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Defined conventions for coding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Process Standards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Agreed on development steps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8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Responsibilities</a:t>
            </a:r>
            <a:endParaRPr/>
          </a:p>
        </p:txBody>
      </p:sp>
      <p:sp>
        <p:nvSpPr>
          <p:cNvPr id="245" name="Google Shape;245;p38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Akira Demoss:</a:t>
            </a:r>
            <a:r>
              <a:rPr lang="en">
                <a:solidFill>
                  <a:srgbClr val="000000"/>
                </a:solidFill>
              </a:rPr>
              <a:t> Deep Learning Developer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Maggie Dalton:</a:t>
            </a:r>
            <a:r>
              <a:rPr lang="en">
                <a:solidFill>
                  <a:srgbClr val="000000"/>
                </a:solidFill>
              </a:rPr>
              <a:t> Android Developer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Modeste Kenne: </a:t>
            </a:r>
            <a:r>
              <a:rPr lang="en">
                <a:solidFill>
                  <a:srgbClr val="000000"/>
                </a:solidFill>
              </a:rPr>
              <a:t>Server Developer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Nik Thota:</a:t>
            </a:r>
            <a:r>
              <a:rPr lang="en">
                <a:solidFill>
                  <a:srgbClr val="000000"/>
                </a:solidFill>
              </a:rPr>
              <a:t> Web Developer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All:</a:t>
            </a:r>
            <a:r>
              <a:rPr lang="en">
                <a:solidFill>
                  <a:srgbClr val="000000"/>
                </a:solidFill>
              </a:rPr>
              <a:t> Image gatherer/labeler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9"/>
          <p:cNvSpPr txBox="1">
            <a:spLocks noGrp="1"/>
          </p:cNvSpPr>
          <p:nvPr>
            <p:ph type="title"/>
          </p:nvPr>
        </p:nvSpPr>
        <p:spPr>
          <a:xfrm>
            <a:off x="889750" y="3599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</a:t>
            </a:r>
            <a:endParaRPr/>
          </a:p>
        </p:txBody>
      </p:sp>
      <p:sp>
        <p:nvSpPr>
          <p:cNvPr id="251" name="Google Shape;251;p39"/>
          <p:cNvSpPr txBox="1">
            <a:spLocks noGrp="1"/>
          </p:cNvSpPr>
          <p:nvPr>
            <p:ph type="body" idx="1"/>
          </p:nvPr>
        </p:nvSpPr>
        <p:spPr>
          <a:xfrm>
            <a:off x="786150" y="920175"/>
            <a:ext cx="7571700" cy="35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>
                <a:solidFill>
                  <a:srgbClr val="000000"/>
                </a:solidFill>
              </a:rPr>
              <a:t>Potential updates with a more accurate model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>
                <a:solidFill>
                  <a:srgbClr val="000000"/>
                </a:solidFill>
              </a:rPr>
              <a:t>Severity classification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>
                <a:solidFill>
                  <a:srgbClr val="000000"/>
                </a:solidFill>
              </a:rPr>
              <a:t>More crack types</a:t>
            </a:r>
            <a:endParaRPr>
              <a:solidFill>
                <a:srgbClr val="000000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en">
                <a:solidFill>
                  <a:srgbClr val="000000"/>
                </a:solidFill>
              </a:rPr>
              <a:t>Alligator </a:t>
            </a:r>
            <a:endParaRPr>
              <a:solidFill>
                <a:srgbClr val="000000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en">
                <a:solidFill>
                  <a:srgbClr val="000000"/>
                </a:solidFill>
              </a:rPr>
              <a:t>Fatigue</a:t>
            </a:r>
            <a:endParaRPr>
              <a:solidFill>
                <a:srgbClr val="000000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en">
                <a:solidFill>
                  <a:srgbClr val="000000"/>
                </a:solidFill>
              </a:rPr>
              <a:t>Fillings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>
                <a:solidFill>
                  <a:srgbClr val="000000"/>
                </a:solidFill>
              </a:rPr>
              <a:t>Specific crack identified in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web portal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>
                <a:solidFill>
                  <a:srgbClr val="000000"/>
                </a:solidFill>
              </a:rPr>
              <a:t>Test with civil engineers and                                        consider their feedback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52" name="Google Shape;25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3725" y="2270800"/>
            <a:ext cx="3830275" cy="28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0"/>
          <p:cNvSpPr txBox="1">
            <a:spLocks noGrp="1"/>
          </p:cNvSpPr>
          <p:nvPr>
            <p:ph type="body" idx="1"/>
          </p:nvPr>
        </p:nvSpPr>
        <p:spPr>
          <a:xfrm>
            <a:off x="1743000" y="1953450"/>
            <a:ext cx="5658000" cy="12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Questions?</a:t>
            </a:r>
            <a:endParaRPr sz="7200">
              <a:solidFill>
                <a:schemeClr val="accen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Market/Literature Survey</a:t>
            </a:r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body" idx="1"/>
          </p:nvPr>
        </p:nvSpPr>
        <p:spPr>
          <a:xfrm>
            <a:off x="705175" y="1034975"/>
            <a:ext cx="7571700" cy="35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Mobilenet SSD has been used to detect various road anomalies including alligator cracking, crosswalks</a:t>
            </a:r>
            <a:endParaRPr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YOLO has been used on a desktop to detect various road anomalies.</a:t>
            </a:r>
            <a:endParaRPr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Publically available datasets</a:t>
            </a:r>
            <a:endParaRPr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Solution</a:t>
            </a:r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body" idx="1"/>
          </p:nvPr>
        </p:nvSpPr>
        <p:spPr>
          <a:xfrm>
            <a:off x="699775" y="1034975"/>
            <a:ext cx="7571700" cy="35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b="1"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Detect cracks in real-time using mobile-device powered object detection</a:t>
            </a:r>
            <a:endParaRPr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Send images to a server and store in database</a:t>
            </a:r>
            <a:endParaRPr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Visualize crack locations and modify labels through a web application</a:t>
            </a:r>
            <a:endParaRPr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Functional Requirements</a:t>
            </a:r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</a:pPr>
            <a:r>
              <a:rPr lang="en" sz="1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Android Application</a:t>
            </a:r>
            <a:endParaRPr sz="1200" b="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</a:pPr>
            <a:r>
              <a:rPr lang="en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Detect potholes, longitudinal and transverse cracks</a:t>
            </a:r>
            <a:endParaRPr sz="12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</a:pPr>
            <a:r>
              <a:rPr lang="en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Save  images of detected cracks to the server, including their location</a:t>
            </a:r>
            <a:endParaRPr sz="12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</a:pPr>
            <a:r>
              <a:rPr lang="en" sz="1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API</a:t>
            </a:r>
            <a:endParaRPr sz="1200" b="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</a:pPr>
            <a:r>
              <a:rPr lang="en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Provide detailed API error responses</a:t>
            </a:r>
            <a:endParaRPr sz="12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</a:pPr>
            <a:r>
              <a:rPr lang="en" sz="1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User Interface</a:t>
            </a:r>
            <a:endParaRPr sz="12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</a:pPr>
            <a:r>
              <a:rPr lang="en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app should not require any further interaction from the user once the road scan begins</a:t>
            </a:r>
            <a:endParaRPr sz="12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</a:pPr>
            <a:r>
              <a:rPr lang="en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app should display bounding boxes around detected cracks/potholes to provide visual feedback of detections</a:t>
            </a:r>
            <a:endParaRPr sz="12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Non-functional Requirements</a:t>
            </a:r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</a:pPr>
            <a:r>
              <a:rPr lang="en" sz="12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Android Application</a:t>
            </a:r>
            <a:endParaRPr sz="1200"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</a:pPr>
            <a:r>
              <a:rPr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Detect cracks/potholes on various types of roads 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</a:pPr>
            <a:r>
              <a:rPr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Detect cracks/potholes at multiple driving speeds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</a:pPr>
            <a:r>
              <a:rPr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Classify cracks/potholes per the Long-Term Pavement Performance Program (LTPP) distress manual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</a:pPr>
            <a:r>
              <a:rPr lang="en" sz="12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API:</a:t>
            </a:r>
            <a:endParaRPr sz="1200"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</a:pPr>
            <a:r>
              <a:rPr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API should have documentation for each endpoint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</a:pPr>
            <a:r>
              <a:rPr lang="en" sz="12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User Interface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</a:pPr>
            <a:r>
              <a:rPr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If the classification server is not available, the user interface should display a message indicating a loss of communication to the user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</a:pPr>
            <a:r>
              <a:rPr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user should be capable of viewing past detections along with their data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Risk Identification &amp; Mitigation</a:t>
            </a:r>
            <a:endParaRPr/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9850" y="1294200"/>
            <a:ext cx="5848525" cy="99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5836" y="2592625"/>
            <a:ext cx="4276575" cy="221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Cases</a:t>
            </a:r>
            <a:endParaRPr/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3975" y="871675"/>
            <a:ext cx="4682676" cy="357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Functional Decomposition</a:t>
            </a:r>
            <a:endParaRPr/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913" y="1295525"/>
            <a:ext cx="8116176" cy="270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263238"/>
      </a:dk1>
      <a:lt1>
        <a:srgbClr val="FFFFFF"/>
      </a:lt1>
      <a:dk2>
        <a:srgbClr val="607D8B"/>
      </a:dk2>
      <a:lt2>
        <a:srgbClr val="ECEFF1"/>
      </a:lt2>
      <a:accent1>
        <a:srgbClr val="0091EA"/>
      </a:accent1>
      <a:accent2>
        <a:srgbClr val="0053A3"/>
      </a:accent2>
      <a:accent3>
        <a:srgbClr val="607D8B"/>
      </a:accent3>
      <a:accent4>
        <a:srgbClr val="CFD8DC"/>
      </a:accent4>
      <a:accent5>
        <a:srgbClr val="ECEFF1"/>
      </a:accent5>
      <a:accent6>
        <a:srgbClr val="ACDBF8"/>
      </a:accent6>
      <a:hlink>
        <a:srgbClr val="0091E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921</Words>
  <Application>Microsoft Office PowerPoint</Application>
  <PresentationFormat>On-screen Show (16:9)</PresentationFormat>
  <Paragraphs>195</Paragraphs>
  <Slides>28</Slides>
  <Notes>28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Roboto Slab</vt:lpstr>
      <vt:lpstr>Roboto Slab Regular</vt:lpstr>
      <vt:lpstr>Source Sans Pro</vt:lpstr>
      <vt:lpstr>Open Sans</vt:lpstr>
      <vt:lpstr>Calibri</vt:lpstr>
      <vt:lpstr>Cordelia template</vt:lpstr>
      <vt:lpstr>Development of Image Analysis Algorithms for Crack Detection Using a Smartphone Mounted in a Car (SnapCrack)</vt:lpstr>
      <vt:lpstr>Project Need/Goal</vt:lpstr>
      <vt:lpstr>Market/Literature Survey</vt:lpstr>
      <vt:lpstr>Our Solution</vt:lpstr>
      <vt:lpstr>Functional Requirements</vt:lpstr>
      <vt:lpstr>Non-functional Requirements</vt:lpstr>
      <vt:lpstr>Risk Identification &amp; Mitigation</vt:lpstr>
      <vt:lpstr>Use Cases</vt:lpstr>
      <vt:lpstr>Functional Decomposition</vt:lpstr>
      <vt:lpstr>Resources/Cost Estimate</vt:lpstr>
      <vt:lpstr>Project Milestones &amp; Schedule</vt:lpstr>
      <vt:lpstr>PowerPoint Presentation</vt:lpstr>
      <vt:lpstr>Detailed Design / Modules Design</vt:lpstr>
      <vt:lpstr>Build - Platforms &amp; Technologies</vt:lpstr>
      <vt:lpstr>Implementation Detail -&gt; Algorithm</vt:lpstr>
      <vt:lpstr>Implementation Detail -&gt; Android Application</vt:lpstr>
      <vt:lpstr>Implementation Detail -&gt; Backend/Web Portal</vt:lpstr>
      <vt:lpstr>User Interface Design</vt:lpstr>
      <vt:lpstr>How We Tested</vt:lpstr>
      <vt:lpstr>Testing</vt:lpstr>
      <vt:lpstr>PowerPoint Presentation</vt:lpstr>
      <vt:lpstr>Prototype vs. Final Product</vt:lpstr>
      <vt:lpstr>Design Tradeoffs </vt:lpstr>
      <vt:lpstr>Conclusions &amp; Lessons Learned</vt:lpstr>
      <vt:lpstr>Engineering Standards &amp; Design Practices</vt:lpstr>
      <vt:lpstr>Responsibilities</vt:lpstr>
      <vt:lpstr>Future 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Image Analysis Algorithms for Crack Detection Using a Smartphone Mounted in a Car (SnapCrack)</dc:title>
  <dc:creator>Maggie</dc:creator>
  <cp:lastModifiedBy>Nikhilesh Thota</cp:lastModifiedBy>
  <cp:revision>5</cp:revision>
  <dcterms:modified xsi:type="dcterms:W3CDTF">2020-04-29T15:21:53Z</dcterms:modified>
</cp:coreProperties>
</file>